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  <p:embeddedFont>
      <p:font typeface="Lora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.fntdata"/><Relationship Id="rId20" Type="http://schemas.openxmlformats.org/officeDocument/2006/relationships/slide" Target="slides/slide13.xml"/><Relationship Id="rId42" Type="http://schemas.openxmlformats.org/officeDocument/2006/relationships/font" Target="fonts/Lora-boldItalic.fntdata"/><Relationship Id="rId41" Type="http://schemas.openxmlformats.org/officeDocument/2006/relationships/font" Target="fonts/Lora-italic.fntdata"/><Relationship Id="rId22" Type="http://schemas.openxmlformats.org/officeDocument/2006/relationships/slide" Target="slides/slide15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4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7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6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Nunito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Nunito-italic.fntdata"/><Relationship Id="rId12" Type="http://schemas.openxmlformats.org/officeDocument/2006/relationships/slide" Target="slides/slide5.xml"/><Relationship Id="rId34" Type="http://schemas.openxmlformats.org/officeDocument/2006/relationships/font" Target="fonts/Nunito-bold.fntdata"/><Relationship Id="rId15" Type="http://schemas.openxmlformats.org/officeDocument/2006/relationships/slide" Target="slides/slide8.xml"/><Relationship Id="rId37" Type="http://schemas.openxmlformats.org/officeDocument/2006/relationships/font" Target="fonts/MavenPro-regular.fntdata"/><Relationship Id="rId14" Type="http://schemas.openxmlformats.org/officeDocument/2006/relationships/slide" Target="slides/slide7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0.xml"/><Relationship Id="rId39" Type="http://schemas.openxmlformats.org/officeDocument/2006/relationships/font" Target="fonts/Lora-regular.fntdata"/><Relationship Id="rId16" Type="http://schemas.openxmlformats.org/officeDocument/2006/relationships/slide" Target="slides/slide9.xml"/><Relationship Id="rId38" Type="http://schemas.openxmlformats.org/officeDocument/2006/relationships/font" Target="fonts/MavenPro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2db7699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2db7699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4233894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4233894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42338945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42338945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aedd9f15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aedd9f15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aedd9f15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aedd9f15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aedd9f1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aedd9f1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aedd9f1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aedd9f1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aedd9f15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aedd9f15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2de3a8e0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2de3a8e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aedd9f1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aedd9f1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59c31eae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59c31ea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2db76992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2db76992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2db76992a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2db76992a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2db76992a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2db76992a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2db76992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2db76992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2db76992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2db76992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2db76992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2db76992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2db76992a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2db76992a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2db76992a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2db76992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2db76992a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2db76992a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2db76992a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2db76992a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24" name="Google Shape;324;p2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5" name="Google Shape;325;p2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6" name="Google Shape;3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29" name="Google Shape;329;p27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1" name="Google Shape;3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8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35" name="Google Shape;335;p28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36" name="Google Shape;336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8" name="Google Shape;33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3" name="Google Shape;343;p2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4" name="Google Shape;3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1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31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3" name="Google Shape;3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6" name="Google Shape;3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33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1" name="Google Shape;361;p33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2" name="Google Shape;3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366" name="Google Shape;36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35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0" name="Google Shape;37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20" name="Google Shape;32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eb.ornl.gov/sci/buildings/jump" TargetMode="External"/><Relationship Id="rId4" Type="http://schemas.openxmlformats.org/officeDocument/2006/relationships/hyperlink" Target="https://jump.ideascale.com" TargetMode="External"/><Relationship Id="rId10" Type="http://schemas.openxmlformats.org/officeDocument/2006/relationships/image" Target="../media/image42.png"/><Relationship Id="rId9" Type="http://schemas.openxmlformats.org/officeDocument/2006/relationships/hyperlink" Target="https://www.consumerreports.org/smart-thermostats/nest-learning-thermostat-vs-honeywell-lyric-t5-smart-thermostat-face-off/" TargetMode="External"/><Relationship Id="rId5" Type="http://schemas.openxmlformats.org/officeDocument/2006/relationships/hyperlink" Target="https://www.makeuseof.com/tag/sensors-every-smart-home" TargetMode="External"/><Relationship Id="rId6" Type="http://schemas.openxmlformats.org/officeDocument/2006/relationships/hyperlink" Target="https://www.pcmag.com/feature/370629/the-best-smart-home-devices-at-ifa-2019/6" TargetMode="External"/><Relationship Id="rId7" Type="http://schemas.openxmlformats.org/officeDocument/2006/relationships/hyperlink" Target="https://www.forbes.com/sites/louiscolumbus/2018/08/16/iot-market-predicted-to-double-by-2021-reaching-520b/#20eb95401f94" TargetMode="External"/><Relationship Id="rId8" Type="http://schemas.openxmlformats.org/officeDocument/2006/relationships/hyperlink" Target="https://www.gartner.com/en/newsroom/press-releases/2019-08-29-gartner-says-5-8-billion-enterprise-and-automotive-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74EA7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/>
        </p:nvSpPr>
        <p:spPr>
          <a:xfrm rot="2008">
            <a:off x="42874" y="4140925"/>
            <a:ext cx="6675901" cy="927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James Whitfield - Dual Degree Engineering (Computer Science)</a:t>
            </a:r>
            <a:endParaRPr sz="1200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Destiny Currie - Dual Degree Engineering (Industrial Engineering/Mathematics)</a:t>
            </a:r>
            <a:endParaRPr sz="1200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Clark Atlanta University (Atlanta, GA). 2019</a:t>
            </a:r>
            <a:endParaRPr sz="1200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Academic Mentor: Dr Olu Olatidoye</a:t>
            </a:r>
            <a:endParaRPr sz="1200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8" name="Google Shape;378;p37"/>
          <p:cNvSpPr txBox="1"/>
          <p:nvPr/>
        </p:nvSpPr>
        <p:spPr>
          <a:xfrm rot="1701">
            <a:off x="1656762" y="2793699"/>
            <a:ext cx="4849801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Smart Sensors and Controls for 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Residential Buildings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79" name="Google Shape;379;p37"/>
          <p:cNvPicPr preferRelativeResize="0"/>
          <p:nvPr/>
        </p:nvPicPr>
        <p:blipFill rotWithShape="1">
          <a:blip r:embed="rId3">
            <a:alphaModFix amt="14000"/>
          </a:blip>
          <a:srcRect b="31819" l="0" r="0" t="0"/>
          <a:stretch/>
        </p:blipFill>
        <p:spPr>
          <a:xfrm>
            <a:off x="1868975" y="335000"/>
            <a:ext cx="4849725" cy="33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/>
        </p:nvSpPr>
        <p:spPr>
          <a:xfrm>
            <a:off x="1868975" y="335000"/>
            <a:ext cx="4849800" cy="3306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Machine Learning Based Temperature and Lighting Controller</a:t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7381025" y="335000"/>
            <a:ext cx="1475400" cy="76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 rotWithShape="1">
          <a:blip r:embed="rId4">
            <a:alphaModFix/>
          </a:blip>
          <a:srcRect b="0" l="0" r="28067" t="0"/>
          <a:stretch/>
        </p:blipFill>
        <p:spPr>
          <a:xfrm>
            <a:off x="7395849" y="358414"/>
            <a:ext cx="1435273" cy="51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 rotWithShape="1">
          <a:blip r:embed="rId4">
            <a:alphaModFix/>
          </a:blip>
          <a:srcRect b="0" l="71372" r="0" t="37170"/>
          <a:stretch/>
        </p:blipFill>
        <p:spPr>
          <a:xfrm>
            <a:off x="7827886" y="745710"/>
            <a:ext cx="571200" cy="32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74EA7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/>
          <p:nvPr/>
        </p:nvSpPr>
        <p:spPr>
          <a:xfrm>
            <a:off x="6922300" y="1821650"/>
            <a:ext cx="2121600" cy="11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"/>
          <p:cNvSpPr txBox="1"/>
          <p:nvPr/>
        </p:nvSpPr>
        <p:spPr>
          <a:xfrm>
            <a:off x="257325" y="361575"/>
            <a:ext cx="4447800" cy="439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Web Application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PHP/HTML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Netbeans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Bootstrap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Responsive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MySQL Database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Xampp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Direct Control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Real time changes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Artificial Intelligence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Settings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Editing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Rooms, Lights, etc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225" y="3186325"/>
            <a:ext cx="1479675" cy="170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1575" y="1864523"/>
            <a:ext cx="2038974" cy="105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801" y="361575"/>
            <a:ext cx="2038975" cy="445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6"/>
          <p:cNvPicPr preferRelativeResize="0"/>
          <p:nvPr/>
        </p:nvPicPr>
        <p:blipFill rotWithShape="1">
          <a:blip r:embed="rId6">
            <a:alphaModFix/>
          </a:blip>
          <a:srcRect b="0" l="0" r="50416" t="0"/>
          <a:stretch/>
        </p:blipFill>
        <p:spPr>
          <a:xfrm>
            <a:off x="6945450" y="483700"/>
            <a:ext cx="2038974" cy="111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1000"/>
            <a:ext cx="8839199" cy="417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414" y="152400"/>
            <a:ext cx="2708186" cy="436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95814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045" y="576000"/>
            <a:ext cx="2728654" cy="399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75" y="816300"/>
            <a:ext cx="5958145" cy="351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803375"/>
            <a:ext cx="5969246" cy="353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946" y="481263"/>
            <a:ext cx="2869954" cy="418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23275" cy="2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25" y="2919725"/>
            <a:ext cx="4283198" cy="21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898" y="2919727"/>
            <a:ext cx="4225524" cy="21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8075" y="152400"/>
            <a:ext cx="3363523" cy="18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F9000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900" y="2906024"/>
            <a:ext cx="2107666" cy="18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2"/>
          <p:cNvSpPr txBox="1"/>
          <p:nvPr/>
        </p:nvSpPr>
        <p:spPr>
          <a:xfrm>
            <a:off x="257325" y="361575"/>
            <a:ext cx="3726600" cy="439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Prototype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3D Printed Shell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Custom built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SolidWorks Model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Raspberry Pi 3 B+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Kuman Touch Screen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Python Application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MySQL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Bluetooth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7" name="Google Shape;49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088" y="3640549"/>
            <a:ext cx="1267296" cy="6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1175" y="361575"/>
            <a:ext cx="2456475" cy="24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175" y="2906025"/>
            <a:ext cx="2456475" cy="184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4688" y="727963"/>
            <a:ext cx="2388100" cy="23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3"/>
          <p:cNvPicPr preferRelativeResize="0"/>
          <p:nvPr/>
        </p:nvPicPr>
        <p:blipFill rotWithShape="1">
          <a:blip r:embed="rId3">
            <a:alphaModFix/>
          </a:blip>
          <a:srcRect b="0" l="13348" r="2905" t="0"/>
          <a:stretch/>
        </p:blipFill>
        <p:spPr>
          <a:xfrm>
            <a:off x="4332225" y="579920"/>
            <a:ext cx="4811775" cy="442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3"/>
          <p:cNvPicPr preferRelativeResize="0"/>
          <p:nvPr/>
        </p:nvPicPr>
        <p:blipFill rotWithShape="1">
          <a:blip r:embed="rId4">
            <a:alphaModFix/>
          </a:blip>
          <a:srcRect b="85166" l="0" r="45767" t="0"/>
          <a:stretch/>
        </p:blipFill>
        <p:spPr>
          <a:xfrm>
            <a:off x="0" y="0"/>
            <a:ext cx="9144000" cy="5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4514"/>
            <a:ext cx="4332225" cy="469898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3"/>
          <p:cNvSpPr txBox="1"/>
          <p:nvPr/>
        </p:nvSpPr>
        <p:spPr>
          <a:xfrm>
            <a:off x="139025" y="60300"/>
            <a:ext cx="8854200" cy="4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SOLIDWORKS MODEL</a:t>
            </a:r>
            <a:endParaRPr b="1" sz="24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9" name="Google Shape;509;p53"/>
          <p:cNvPicPr preferRelativeResize="0"/>
          <p:nvPr/>
        </p:nvPicPr>
        <p:blipFill rotWithShape="1">
          <a:blip r:embed="rId3">
            <a:alphaModFix/>
          </a:blip>
          <a:srcRect b="0" l="13348" r="2905" t="93578"/>
          <a:stretch/>
        </p:blipFill>
        <p:spPr>
          <a:xfrm>
            <a:off x="4332225" y="4859139"/>
            <a:ext cx="48117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4"/>
          <p:cNvSpPr txBox="1"/>
          <p:nvPr/>
        </p:nvSpPr>
        <p:spPr>
          <a:xfrm>
            <a:off x="2340875" y="825150"/>
            <a:ext cx="4295100" cy="409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Smart Thermostats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Energy efficiency prompts, routine saving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T/L Controller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Machine learning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BT light controls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Web &amp; Mobile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Smart light controllers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Mobile Apps, Real time control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T/L Controller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Fully Digital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Little installation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Compatibility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Web App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5" name="Google Shape;515;p54"/>
          <p:cNvSpPr txBox="1"/>
          <p:nvPr/>
        </p:nvSpPr>
        <p:spPr>
          <a:xfrm>
            <a:off x="2340900" y="123350"/>
            <a:ext cx="42951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COMPETITORS</a:t>
            </a:r>
            <a:endParaRPr b="1" sz="2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6" name="Google Shape;516;p54"/>
          <p:cNvPicPr preferRelativeResize="0"/>
          <p:nvPr/>
        </p:nvPicPr>
        <p:blipFill rotWithShape="1">
          <a:blip r:embed="rId3">
            <a:alphaModFix/>
          </a:blip>
          <a:srcRect b="8928" l="16587" r="14782" t="9084"/>
          <a:stretch/>
        </p:blipFill>
        <p:spPr>
          <a:xfrm>
            <a:off x="160775" y="1521625"/>
            <a:ext cx="2058625" cy="16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450" y="123350"/>
            <a:ext cx="2295550" cy="14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50" y="3279175"/>
            <a:ext cx="1639475" cy="16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5913" y="1667625"/>
            <a:ext cx="2058625" cy="213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/>
        </p:nvSpPr>
        <p:spPr>
          <a:xfrm>
            <a:off x="289925" y="1038275"/>
            <a:ext cx="3975000" cy="390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More smart devices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Fridges, TVs, Cameras, Security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Stats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On both site and app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Graphs, Charts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Energy Usage, On time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Patterns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Design updates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One large display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Smaller controller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p55"/>
          <p:cNvSpPr txBox="1"/>
          <p:nvPr/>
        </p:nvSpPr>
        <p:spPr>
          <a:xfrm>
            <a:off x="289925" y="199825"/>
            <a:ext cx="39750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FUTURE ADDITIONS</a:t>
            </a:r>
            <a:endParaRPr b="1" sz="2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6" name="Google Shape;5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075" y="2571750"/>
            <a:ext cx="4030125" cy="23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075" y="199825"/>
            <a:ext cx="4030134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/>
          <p:nvPr/>
        </p:nvSpPr>
        <p:spPr>
          <a:xfrm>
            <a:off x="2691450" y="0"/>
            <a:ext cx="3761100" cy="5143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/>
          <p:cNvSpPr txBox="1"/>
          <p:nvPr/>
        </p:nvSpPr>
        <p:spPr>
          <a:xfrm>
            <a:off x="2807500" y="117875"/>
            <a:ext cx="3536100" cy="63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AA84F"/>
                </a:solidFill>
                <a:latin typeface="Lora"/>
                <a:ea typeface="Lora"/>
                <a:cs typeface="Lora"/>
                <a:sym typeface="Lora"/>
              </a:rPr>
              <a:t>Jump Into Stem</a:t>
            </a:r>
            <a:endParaRPr sz="3000">
              <a:solidFill>
                <a:srgbClr val="6AA84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139300" y="150025"/>
            <a:ext cx="2432400" cy="490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Students select a challenge: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Smart Sensors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Air Distribution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-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Wall Retrofit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Identify community impacted by the problem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Describe the challenge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6572300" y="117900"/>
            <a:ext cx="2432400" cy="490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Brainstorm possible solutions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Plan a solution for the selected problem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587" y="946756"/>
            <a:ext cx="3274824" cy="1689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393" name="Google Shape;393;p38"/>
          <p:cNvPicPr preferRelativeResize="0"/>
          <p:nvPr/>
        </p:nvPicPr>
        <p:blipFill rotWithShape="1">
          <a:blip r:embed="rId4">
            <a:alphaModFix/>
          </a:blip>
          <a:srcRect b="0" l="16828" r="6642" t="0"/>
          <a:stretch/>
        </p:blipFill>
        <p:spPr>
          <a:xfrm>
            <a:off x="2803950" y="2832800"/>
            <a:ext cx="3536099" cy="20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/>
          <p:nvPr/>
        </p:nvSpPr>
        <p:spPr>
          <a:xfrm>
            <a:off x="3547350" y="975100"/>
            <a:ext cx="3760800" cy="41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VR Representation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Controllable device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3D modelled home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■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Walkthrough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Finalize Web App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Refresh Rate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Update </a:t>
            </a:r>
            <a:r>
              <a:rPr lang="en" sz="1800">
                <a:latin typeface="Lora"/>
                <a:ea typeface="Lora"/>
                <a:cs typeface="Lora"/>
                <a:sym typeface="Lora"/>
              </a:rPr>
              <a:t>Android App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MySQL connectivity		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Assemble Prototype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Changes as needed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Documentation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Report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Poster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3" name="Google Shape;533;p56"/>
          <p:cNvSpPr txBox="1"/>
          <p:nvPr/>
        </p:nvSpPr>
        <p:spPr>
          <a:xfrm>
            <a:off x="3547350" y="226500"/>
            <a:ext cx="46668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NEXT STEPS</a:t>
            </a:r>
            <a:endParaRPr b="1" sz="2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4" name="Google Shape;5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94" y="3021449"/>
            <a:ext cx="3172975" cy="165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6"/>
          <p:cNvPicPr preferRelativeResize="0"/>
          <p:nvPr/>
        </p:nvPicPr>
        <p:blipFill rotWithShape="1">
          <a:blip r:embed="rId4">
            <a:alphaModFix/>
          </a:blip>
          <a:srcRect b="32707" l="0" r="0" t="20211"/>
          <a:stretch/>
        </p:blipFill>
        <p:spPr>
          <a:xfrm>
            <a:off x="196600" y="740850"/>
            <a:ext cx="3225750" cy="21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41" name="Google Shape;541;p57"/>
          <p:cNvSpPr txBox="1"/>
          <p:nvPr/>
        </p:nvSpPr>
        <p:spPr>
          <a:xfrm>
            <a:off x="128850" y="85675"/>
            <a:ext cx="5882700" cy="419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en" sz="13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https://web.ornl.gov/sci/buildings/jump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3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https://jump.ideascale.com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 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en" sz="13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https://www.makeuseof.com/tag/sensors-every-smart-home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 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en" sz="13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https://www.pcmag.com/feature/370629/the-best-smart-home-devices-at-ifa-2019/6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en" sz="13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7"/>
              </a:rPr>
              <a:t>https://www.forbes.com/sites/louiscolumbus/2018/08/16/iot-market-predicted-to-double-by-2021-reaching-520b/#20eb95401f94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en" sz="13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8"/>
              </a:rPr>
              <a:t>https://www.gartner.com/en/newsroom/press-releases/2019-08-29-gartner-says-5-8-billion-enterprise-and-automotive-io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 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en" sz="13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9"/>
              </a:rPr>
              <a:t>https://www.consumerreports.org/smart-thermostats/nest-learning-thermostat-vs-honeywell-lyric-t5-smart-thermostat-face-off/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 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42" name="Google Shape;542;p57"/>
          <p:cNvPicPr preferRelativeResize="0"/>
          <p:nvPr/>
        </p:nvPicPr>
        <p:blipFill rotWithShape="1">
          <a:blip r:embed="rId10">
            <a:alphaModFix/>
          </a:blip>
          <a:srcRect b="0" l="24376" r="24808" t="0"/>
          <a:stretch/>
        </p:blipFill>
        <p:spPr>
          <a:xfrm>
            <a:off x="6129325" y="740575"/>
            <a:ext cx="2904026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/>
          <p:nvPr/>
        </p:nvSpPr>
        <p:spPr>
          <a:xfrm>
            <a:off x="0" y="0"/>
            <a:ext cx="3761100" cy="5143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/>
          <p:cNvSpPr txBox="1"/>
          <p:nvPr/>
        </p:nvSpPr>
        <p:spPr>
          <a:xfrm>
            <a:off x="112500" y="85675"/>
            <a:ext cx="3536100" cy="74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  <a:latin typeface="Lora"/>
                <a:ea typeface="Lora"/>
                <a:cs typeface="Lora"/>
                <a:sym typeface="Lora"/>
              </a:rPr>
              <a:t>Smart Sensors / Residential Building Controls</a:t>
            </a:r>
            <a:endParaRPr sz="1800">
              <a:solidFill>
                <a:srgbClr val="3C78D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3854650" y="85675"/>
            <a:ext cx="5197500" cy="496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“Develop an innovative solution that uses sensor data in residential buildings to reduce energy use, improve occupant comfort, and/or increase grid responsiveness”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Internet of Things (IoT)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Smart appliances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■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Communication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Integrated controls for sensors/technology 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1" name="Google Shape;401;p39"/>
          <p:cNvPicPr preferRelativeResize="0"/>
          <p:nvPr/>
        </p:nvPicPr>
        <p:blipFill rotWithShape="1">
          <a:blip r:embed="rId3">
            <a:alphaModFix/>
          </a:blip>
          <a:srcRect b="0" l="13170" r="39178" t="0"/>
          <a:stretch/>
        </p:blipFill>
        <p:spPr>
          <a:xfrm>
            <a:off x="171125" y="962150"/>
            <a:ext cx="3418856" cy="40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/>
          <p:nvPr/>
        </p:nvSpPr>
        <p:spPr>
          <a:xfrm>
            <a:off x="0" y="0"/>
            <a:ext cx="37611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/>
          <p:cNvSpPr txBox="1"/>
          <p:nvPr/>
        </p:nvSpPr>
        <p:spPr>
          <a:xfrm>
            <a:off x="112500" y="96400"/>
            <a:ext cx="3536100" cy="63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Market Research</a:t>
            </a:r>
            <a:endParaRPr sz="3000">
              <a:solidFill>
                <a:srgbClr val="F1C23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C23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3854650" y="85675"/>
            <a:ext cx="5197500" cy="496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Integrated systems/controls needed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Improve energy efficiency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Open more possibilities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■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Sharing data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■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Communication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■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Ex: Smart microwave can send a prompt to a smart tv when food is done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Smart device market surging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IoT Market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■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5.8 billion endpoints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■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21% increase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Brands/Companies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" sz="1800">
                <a:latin typeface="Lora"/>
                <a:ea typeface="Lora"/>
                <a:cs typeface="Lora"/>
                <a:sym typeface="Lora"/>
              </a:rPr>
              <a:t>Compatibility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9" name="Google Shape;409;p40"/>
          <p:cNvPicPr preferRelativeResize="0"/>
          <p:nvPr/>
        </p:nvPicPr>
        <p:blipFill rotWithShape="1">
          <a:blip r:embed="rId3">
            <a:alphaModFix/>
          </a:blip>
          <a:srcRect b="0" l="27673" r="14418" t="0"/>
          <a:stretch/>
        </p:blipFill>
        <p:spPr>
          <a:xfrm>
            <a:off x="112500" y="1291650"/>
            <a:ext cx="3536100" cy="320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1"/>
          <p:cNvPicPr preferRelativeResize="0"/>
          <p:nvPr/>
        </p:nvPicPr>
        <p:blipFill rotWithShape="1">
          <a:blip r:embed="rId3">
            <a:alphaModFix/>
          </a:blip>
          <a:srcRect b="0" l="0" r="0" t="42143"/>
          <a:stretch/>
        </p:blipFill>
        <p:spPr>
          <a:xfrm>
            <a:off x="309200" y="2204650"/>
            <a:ext cx="4230200" cy="270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02" y="190152"/>
            <a:ext cx="4230200" cy="164286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1"/>
          <p:cNvSpPr txBox="1"/>
          <p:nvPr/>
        </p:nvSpPr>
        <p:spPr>
          <a:xfrm>
            <a:off x="5135100" y="190150"/>
            <a:ext cx="35067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The TL Controller</a:t>
            </a:r>
            <a:endParaRPr b="1" sz="2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5163075" y="906700"/>
            <a:ext cx="3455400" cy="400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Thermostat / Light Controller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Controls BT smart lights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Controls Thermostat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Mobile App / Web App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Real time controls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Prompts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Artificial Intelligence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Automatic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Machine Learning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Improves over time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Energy Efficiency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Software Based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Dynamic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Updates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/>
        </p:nvSpPr>
        <p:spPr>
          <a:xfrm>
            <a:off x="454100" y="262938"/>
            <a:ext cx="35067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EDITS</a:t>
            </a:r>
            <a:endParaRPr b="1" sz="2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482075" y="1275975"/>
            <a:ext cx="3455400" cy="373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Curved Edges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Defined Dimensions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20cm x 15cm x 2cm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More info on temperature display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Wireless &amp; USB options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275" y="1404799"/>
            <a:ext cx="4548950" cy="3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275" y="262950"/>
            <a:ext cx="4548949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312" y="0"/>
            <a:ext cx="58326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3"/>
          <p:cNvSpPr txBox="1"/>
          <p:nvPr/>
        </p:nvSpPr>
        <p:spPr>
          <a:xfrm>
            <a:off x="6291825" y="4000400"/>
            <a:ext cx="203400" cy="33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L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2" name="Google Shape;432;p43"/>
          <p:cNvSpPr txBox="1"/>
          <p:nvPr/>
        </p:nvSpPr>
        <p:spPr>
          <a:xfrm>
            <a:off x="139300" y="803675"/>
            <a:ext cx="3032400" cy="409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Smart device owners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Noticed high electric bills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Own multiple brands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People looking to switch over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Home owners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Cut down energy costs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Monitor light/thermostat usage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139300" y="101875"/>
            <a:ext cx="30324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TARGET</a:t>
            </a:r>
            <a:endParaRPr b="1" sz="2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/>
          <p:nvPr/>
        </p:nvSpPr>
        <p:spPr>
          <a:xfrm>
            <a:off x="257325" y="361575"/>
            <a:ext cx="4447800" cy="439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Mobile Application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Development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Android Studio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Java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MySQL Database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PHP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Android Debugging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Full Control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Real time changes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Informative Prompts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Energy Efficiency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■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Cost Calculation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9" name="Google Shape;4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225" y="361575"/>
            <a:ext cx="3413499" cy="19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525" y="2431725"/>
            <a:ext cx="4134074" cy="232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171" y="670915"/>
            <a:ext cx="2138436" cy="380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108" y="670915"/>
            <a:ext cx="2138436" cy="380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039" y="670915"/>
            <a:ext cx="2138436" cy="380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25" y="670900"/>
            <a:ext cx="2138440" cy="380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5"/>
          <p:cNvPicPr preferRelativeResize="0"/>
          <p:nvPr/>
        </p:nvPicPr>
        <p:blipFill rotWithShape="1">
          <a:blip r:embed="rId4">
            <a:alphaModFix/>
          </a:blip>
          <a:srcRect b="88678" l="0" r="0" t="0"/>
          <a:stretch/>
        </p:blipFill>
        <p:spPr>
          <a:xfrm>
            <a:off x="115525" y="670916"/>
            <a:ext cx="2138450" cy="4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